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9" r:id="rId3"/>
    <p:sldId id="265" r:id="rId4"/>
    <p:sldId id="266" r:id="rId5"/>
    <p:sldId id="260" r:id="rId6"/>
    <p:sldId id="261" r:id="rId7"/>
    <p:sldId id="262" r:id="rId8"/>
    <p:sldId id="258" r:id="rId9"/>
    <p:sldId id="264" r:id="rId10"/>
    <p:sldId id="263"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6197"/>
  </p:normalViewPr>
  <p:slideViewPr>
    <p:cSldViewPr snapToGrid="0">
      <p:cViewPr varScale="1">
        <p:scale>
          <a:sx n="119" d="100"/>
          <a:sy n="119" d="100"/>
        </p:scale>
        <p:origin x="31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2534C1-E151-F046-AEB7-F758D99D0616}" type="doc">
      <dgm:prSet loTypeId="urn:microsoft.com/office/officeart/2008/layout/PictureAccentList" loCatId="" qsTypeId="urn:microsoft.com/office/officeart/2005/8/quickstyle/3d7" qsCatId="3D" csTypeId="urn:microsoft.com/office/officeart/2005/8/colors/colorful5" csCatId="colorful" phldr="1"/>
      <dgm:spPr/>
      <dgm:t>
        <a:bodyPr/>
        <a:lstStyle/>
        <a:p>
          <a:endParaRPr lang="en-GB"/>
        </a:p>
      </dgm:t>
    </dgm:pt>
    <dgm:pt modelId="{296EE6A8-7C19-764A-BB13-E9921942F40F}">
      <dgm:prSet phldrT="[Text]"/>
      <dgm:spPr/>
      <dgm:t>
        <a:bodyPr/>
        <a:lstStyle/>
        <a:p>
          <a:r>
            <a:rPr lang="en-GB" dirty="0"/>
            <a:t>About 40% of road accidents that happen in India are due to Drowsy Driving!</a:t>
          </a:r>
        </a:p>
      </dgm:t>
    </dgm:pt>
    <dgm:pt modelId="{8EBCA067-21A2-0D4F-AAB4-74B4A4E894BD}" type="parTrans" cxnId="{5E4EB9EB-A62F-D741-B36A-41F002DA0A18}">
      <dgm:prSet/>
      <dgm:spPr/>
      <dgm:t>
        <a:bodyPr/>
        <a:lstStyle/>
        <a:p>
          <a:endParaRPr lang="en-GB"/>
        </a:p>
      </dgm:t>
    </dgm:pt>
    <dgm:pt modelId="{7036A79D-8764-9240-A200-CD56573FA2DD}" type="sibTrans" cxnId="{5E4EB9EB-A62F-D741-B36A-41F002DA0A18}">
      <dgm:prSet/>
      <dgm:spPr/>
      <dgm:t>
        <a:bodyPr/>
        <a:lstStyle/>
        <a:p>
          <a:endParaRPr lang="en-GB"/>
        </a:p>
      </dgm:t>
    </dgm:pt>
    <dgm:pt modelId="{47355BD6-DF7A-7249-AEB6-B3C150695F16}" type="pres">
      <dgm:prSet presAssocID="{6A2534C1-E151-F046-AEB7-F758D99D0616}" presName="layout" presStyleCnt="0">
        <dgm:presLayoutVars>
          <dgm:chMax/>
          <dgm:chPref/>
          <dgm:dir/>
          <dgm:animOne val="branch"/>
          <dgm:animLvl val="lvl"/>
          <dgm:resizeHandles/>
        </dgm:presLayoutVars>
      </dgm:prSet>
      <dgm:spPr/>
    </dgm:pt>
    <dgm:pt modelId="{C848421B-208F-9D40-84B0-67B0032E881A}" type="pres">
      <dgm:prSet presAssocID="{296EE6A8-7C19-764A-BB13-E9921942F40F}" presName="root" presStyleCnt="0">
        <dgm:presLayoutVars>
          <dgm:chMax/>
          <dgm:chPref val="4"/>
        </dgm:presLayoutVars>
      </dgm:prSet>
      <dgm:spPr/>
    </dgm:pt>
    <dgm:pt modelId="{3E28BF41-1173-D647-86E3-DCD1F496919A}" type="pres">
      <dgm:prSet presAssocID="{296EE6A8-7C19-764A-BB13-E9921942F40F}" presName="rootComposite" presStyleCnt="0">
        <dgm:presLayoutVars/>
      </dgm:prSet>
      <dgm:spPr/>
    </dgm:pt>
    <dgm:pt modelId="{647A773A-B668-734A-8864-527F54B95EFA}" type="pres">
      <dgm:prSet presAssocID="{296EE6A8-7C19-764A-BB13-E9921942F40F}" presName="rootText" presStyleLbl="node0" presStyleIdx="0" presStyleCnt="1" custScaleY="174309">
        <dgm:presLayoutVars>
          <dgm:chMax/>
          <dgm:chPref val="4"/>
        </dgm:presLayoutVars>
      </dgm:prSet>
      <dgm:spPr/>
    </dgm:pt>
    <dgm:pt modelId="{7CAE8C3E-AFEF-2C43-898D-E6612CA48FE5}" type="pres">
      <dgm:prSet presAssocID="{296EE6A8-7C19-764A-BB13-E9921942F40F}" presName="childShape" presStyleCnt="0">
        <dgm:presLayoutVars>
          <dgm:chMax val="0"/>
          <dgm:chPref val="0"/>
        </dgm:presLayoutVars>
      </dgm:prSet>
      <dgm:spPr/>
    </dgm:pt>
  </dgm:ptLst>
  <dgm:cxnLst>
    <dgm:cxn modelId="{5E4EB9EB-A62F-D741-B36A-41F002DA0A18}" srcId="{6A2534C1-E151-F046-AEB7-F758D99D0616}" destId="{296EE6A8-7C19-764A-BB13-E9921942F40F}" srcOrd="0" destOrd="0" parTransId="{8EBCA067-21A2-0D4F-AAB4-74B4A4E894BD}" sibTransId="{7036A79D-8764-9240-A200-CD56573FA2DD}"/>
    <dgm:cxn modelId="{FF0DDBF3-45F3-FA4E-850B-8CA451F39E52}" type="presOf" srcId="{6A2534C1-E151-F046-AEB7-F758D99D0616}" destId="{47355BD6-DF7A-7249-AEB6-B3C150695F16}" srcOrd="0" destOrd="0" presId="urn:microsoft.com/office/officeart/2008/layout/PictureAccentList"/>
    <dgm:cxn modelId="{506749FC-E407-BC4B-ADF2-C7983FD0DB9E}" type="presOf" srcId="{296EE6A8-7C19-764A-BB13-E9921942F40F}" destId="{647A773A-B668-734A-8864-527F54B95EFA}" srcOrd="0" destOrd="0" presId="urn:microsoft.com/office/officeart/2008/layout/PictureAccentList"/>
    <dgm:cxn modelId="{7AC93AC9-930E-4D46-B099-1261A24E2AFA}" type="presParOf" srcId="{47355BD6-DF7A-7249-AEB6-B3C150695F16}" destId="{C848421B-208F-9D40-84B0-67B0032E881A}" srcOrd="0" destOrd="0" presId="urn:microsoft.com/office/officeart/2008/layout/PictureAccentList"/>
    <dgm:cxn modelId="{C94C3D6F-E232-B84B-9CE0-BB9C42E97D66}" type="presParOf" srcId="{C848421B-208F-9D40-84B0-67B0032E881A}" destId="{3E28BF41-1173-D647-86E3-DCD1F496919A}" srcOrd="0" destOrd="0" presId="urn:microsoft.com/office/officeart/2008/layout/PictureAccentList"/>
    <dgm:cxn modelId="{C8A7A33D-D10E-F946-B265-14716F4E9981}" type="presParOf" srcId="{3E28BF41-1173-D647-86E3-DCD1F496919A}" destId="{647A773A-B668-734A-8864-527F54B95EFA}" srcOrd="0" destOrd="0" presId="urn:microsoft.com/office/officeart/2008/layout/PictureAccentList"/>
    <dgm:cxn modelId="{667E8E2A-2F5C-0045-9FA6-1F7A80459DBB}" type="presParOf" srcId="{C848421B-208F-9D40-84B0-67B0032E881A}" destId="{7CAE8C3E-AFEF-2C43-898D-E6612CA48FE5}" srcOrd="1" destOrd="0" presId="urn:microsoft.com/office/officeart/2008/layout/PictureAccent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7A773A-B668-734A-8864-527F54B95EFA}">
      <dsp:nvSpPr>
        <dsp:cNvPr id="0" name=""/>
        <dsp:cNvSpPr/>
      </dsp:nvSpPr>
      <dsp:spPr>
        <a:xfrm>
          <a:off x="0" y="1934736"/>
          <a:ext cx="11123408" cy="2988527"/>
        </a:xfrm>
        <a:prstGeom prst="roundRect">
          <a:avLst>
            <a:gd name="adj" fmla="val 10000"/>
          </a:avLst>
        </a:prstGeom>
        <a:solidFill>
          <a:schemeClr val="accent4">
            <a:hueOff val="0"/>
            <a:satOff val="0"/>
            <a:lumOff val="0"/>
            <a:alphaOff val="0"/>
          </a:schemeClr>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112395" tIns="74930" rIns="112395" bIns="74930" numCol="1" spcCol="1270" anchor="ctr" anchorCtr="0">
          <a:noAutofit/>
        </a:bodyPr>
        <a:lstStyle/>
        <a:p>
          <a:pPr marL="0" lvl="0" indent="0" algn="ctr" defTabSz="2622550">
            <a:lnSpc>
              <a:spcPct val="90000"/>
            </a:lnSpc>
            <a:spcBef>
              <a:spcPct val="0"/>
            </a:spcBef>
            <a:spcAft>
              <a:spcPct val="35000"/>
            </a:spcAft>
            <a:buNone/>
          </a:pPr>
          <a:r>
            <a:rPr lang="en-GB" sz="5900" kern="1200" dirty="0"/>
            <a:t>About 40% of road accidents that happen in India are due to Drowsy Driving!</a:t>
          </a:r>
        </a:p>
      </dsp:txBody>
      <dsp:txXfrm>
        <a:off x="87531" y="2022267"/>
        <a:ext cx="10948346" cy="2813465"/>
      </dsp:txXfrm>
    </dsp:sp>
  </dsp:spTree>
</dsp:drawing>
</file>

<file path=ppt/diagrams/layout1.xml><?xml version="1.0" encoding="utf-8"?>
<dgm:layoutDef xmlns:dgm="http://schemas.openxmlformats.org/drawingml/2006/diagram" xmlns:a="http://schemas.openxmlformats.org/drawingml/2006/main" uniqueId="urn:microsoft.com/office/officeart/2008/layout/PictureAccentList">
  <dgm:title val=""/>
  <dgm:desc val=""/>
  <dgm:catLst>
    <dgm:cat type="picture" pri="14000"/>
    <dgm:cat type="list" pri="14500"/>
  </dgm:catLst>
  <dgm:sampData>
    <dgm:dataModel>
      <dgm:ptLst>
        <dgm:pt modelId="0" type="doc"/>
        <dgm:pt modelId="1">
          <dgm:prSet phldr="1"/>
        </dgm:pt>
        <dgm:pt modelId="11">
          <dgm:prSet phldr="1"/>
        </dgm:pt>
        <dgm:pt modelId="12">
          <dgm:prSet phldr="1"/>
        </dgm:pt>
      </dgm:ptLst>
      <dgm:cxnLst>
        <dgm:cxn modelId="4" srcId="0" destId="1" srcOrd="0" destOrd="0"/>
        <dgm:cxn modelId="5" srcId="1" destId="11" srcOrd="0" destOrd="0"/>
        <dgm:cxn modelId="6" srcId="1" destId="12" srcOrd="1" destOrd="0"/>
      </dgm:cxnLst>
      <dgm:bg/>
      <dgm:whole/>
    </dgm:dataModel>
  </dgm:sampData>
  <dgm:styleData>
    <dgm:dataModel>
      <dgm:ptLst>
        <dgm:pt modelId="0" type="doc"/>
        <dgm:pt modelId="1"/>
        <dgm:pt modelId="11"/>
        <dgm:pt modelId="12"/>
        <dgm:pt modelId="13"/>
      </dgm:ptLst>
      <dgm:cxnLst>
        <dgm:cxn modelId="4" srcId="0" destId="1" srcOrd="0" destOrd="0"/>
        <dgm:cxn modelId="5" srcId="1" destId="11" srcOrd="0" destOrd="0"/>
        <dgm:cxn modelId="6" srcId="1" destId="12" srcOrd="0" destOrd="0"/>
        <dgm:cxn modelId="14" srcId="1" destId="13" srcOrd="0" destOrd="0"/>
      </dgm:cxnLst>
      <dgm:bg/>
      <dgm:whole/>
    </dgm:dataModel>
  </dgm:styleData>
  <dgm:clrData>
    <dgm:dataModel>
      <dgm:ptLst>
        <dgm:pt modelId="0" type="doc"/>
        <dgm:pt modelId="1"/>
        <dgm:pt modelId="11"/>
        <dgm:pt modelId="12"/>
        <dgm:pt modelId="13"/>
      </dgm:ptLst>
      <dgm:cxnLst>
        <dgm:cxn modelId="4" srcId="0" destId="1" srcOrd="0" destOrd="0"/>
        <dgm:cxn modelId="5" srcId="1" destId="11" srcOrd="0" destOrd="0"/>
        <dgm:cxn modelId="6" srcId="1" destId="12" srcOrd="0" destOrd="0"/>
        <dgm:cxn modelId="14" srcId="1" destId="13" srcOrd="0" destOrd="0"/>
      </dgm:cxnLst>
      <dgm:bg/>
      <dgm:whole/>
    </dgm:dataModel>
  </dgm:clrData>
  <dgm:layoutNode name="layout">
    <dgm:varLst>
      <dgm:chMax/>
      <dgm:chPref/>
      <dgm:dir/>
      <dgm:animOne val="branch"/>
      <dgm:animLvl val="lvl"/>
      <dgm:resizeHandles/>
    </dgm:varLst>
    <dgm:choose name="Name0">
      <dgm:if name="Name1" func="var" arg="dir" op="equ" val="norm">
        <dgm:alg type="hierChild">
          <dgm:param type="linDir" val="fromL"/>
        </dgm:alg>
      </dgm:if>
      <dgm:else name="Name2">
        <dgm:alg type="hierChild">
          <dgm:param type="linDir" val="fromL"/>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primFontSz" for="des" forName="childText" refType="primFontSz" refFor="des" refForName="rootText" op="lte"/>
      <dgm:constr type="w" for="des" forName="rootComposite" refType="w" fact="4"/>
      <dgm:constr type="h" for="des" forName="rootComposite" refType="h"/>
      <dgm:constr type="w" for="des" forName="childComposite" refType="w" refFor="des" refForName="rootComposite"/>
      <dgm:constr type="h" for="des" forName="childComposite" refType="h" refFor="des" refForName="rootComposite"/>
      <dgm:constr type="sibSp" refType="w" refFor="des" refForName="rootComposite" fact="0.1"/>
      <dgm:constr type="sibSp" for="des" forName="childShape" refType="h" refFor="des" refForName="rootComposite" fact="0.12"/>
      <dgm:constr type="sp" for="des" forName="root" refType="h" refFor="des" refForName="rootComposite" fact="0.18"/>
    </dgm:constrLst>
    <dgm:ruleLst/>
    <dgm:forEach name="Name3" axis="ch">
      <dgm:forEach name="Name4" axis="self" ptType="node" cnt="1">
        <dgm:layoutNode name="root">
          <dgm:varLst>
            <dgm:chMax/>
            <dgm:chPref val="4"/>
          </dgm:varLst>
          <dgm:alg type="hierRoot"/>
          <dgm:shape xmlns:r="http://schemas.openxmlformats.org/officeDocument/2006/relationships" r:blip="">
            <dgm:adjLst/>
          </dgm:shape>
          <dgm:presOf/>
          <dgm:constrLst/>
          <dgm:ruleLst/>
          <dgm:layoutNode name="rootComposite">
            <dgm:varLst/>
            <dgm:alg type="composite"/>
            <dgm:shape xmlns:r="http://schemas.openxmlformats.org/officeDocument/2006/relationships" r:blip="">
              <dgm:adjLst/>
            </dgm:shape>
            <dgm:presOf axis="self" ptType="node" cnt="1"/>
            <dgm:constrLst>
              <dgm:constr type="l" for="ch" forName="rootText"/>
              <dgm:constr type="t" for="ch" forName="rootText"/>
              <dgm:constr type="w" for="ch" forName="rootText" refType="w"/>
              <dgm:constr type="h" for="ch" forName="rootText" refType="h"/>
            </dgm:constrLst>
            <dgm:ruleLst/>
            <dgm:layoutNode name="rootText" styleLbl="node0">
              <dgm:varLst>
                <dgm:chMax/>
                <dgm:chPref val="4"/>
              </dgm:varLst>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 type="primFontSz" val="65" fact="NaN" max="NaN"/>
              </dgm:ruleLst>
            </dgm:layoutNode>
          </dgm:layoutNode>
          <dgm:layoutNode name="childShape">
            <dgm:varLst>
              <dgm:chMax val="0"/>
              <dgm:chPref val="0"/>
            </dgm:varLst>
            <dgm:alg type="hierChild">
              <dgm:param type="chAlign" val="r"/>
              <dgm:param type="linDir" val="fromT"/>
              <dgm:param type="fallback" val="2D"/>
            </dgm:alg>
            <dgm:shape xmlns:r="http://schemas.openxmlformats.org/officeDocument/2006/relationships" r:blip="">
              <dgm:adjLst/>
            </dgm:shape>
            <dgm:presOf/>
            <dgm:constrLst/>
            <dgm:ruleLst/>
            <dgm:forEach name="Name5" axis="ch">
              <dgm:forEach name="Name6" axis="self" ptType="node">
                <dgm:layoutNode name="childComposite">
                  <dgm:varLst>
                    <dgm:chMax val="0"/>
                    <dgm:chPref val="0"/>
                  </dgm:varLst>
                  <dgm:alg type="composite"/>
                  <dgm:shape xmlns:r="http://schemas.openxmlformats.org/officeDocument/2006/relationships" r:blip="">
                    <dgm:adjLst/>
                  </dgm:shape>
                  <dgm:presOf/>
                  <dgm:choose name="Name7">
                    <dgm:if name="Name8" func="var" arg="dir" op="equ" val="norm">
                      <dgm:constrLst>
                        <dgm:constr type="w" for="ch" forName="Image" refType="h"/>
                        <dgm:constr type="h" for="ch" forName="Image" refType="h"/>
                        <dgm:constr type="l" for="ch" forName="Image"/>
                        <dgm:constr type="t" for="ch" forName="Image"/>
                        <dgm:constr type="h" for="ch" forName="childText" refType="h"/>
                        <dgm:constr type="l" for="ch" forName="childText" refType="w" refFor="ch" refForName="Image" fact="1.06"/>
                        <dgm:constr type="t" for="ch" forName="childText"/>
                      </dgm:constrLst>
                    </dgm:if>
                    <dgm:else name="Name9">
                      <dgm:constrLst>
                        <dgm:constr type="w" for="ch" forName="Image" refType="h"/>
                        <dgm:constr type="h" for="ch" forName="Image" refType="h"/>
                        <dgm:constr type="r" for="ch" forName="Image" refType="w"/>
                        <dgm:constr type="t" for="ch" forName="Image"/>
                        <dgm:constr type="h" for="ch" forName="childText" refType="h"/>
                        <dgm:constr type="t" for="ch" forName="childText"/>
                        <dgm:constr type="wOff" for="ch" forName="childText" refType="w" refFor="ch" refForName="Image" fact="-1.06"/>
                      </dgm:constrLst>
                    </dgm:else>
                  </dgm:choose>
                  <dgm:ruleLst/>
                  <dgm:layoutNode name="Image" styleLbl="node1">
                    <dgm:alg type="sp"/>
                    <dgm:shape xmlns:r="http://schemas.openxmlformats.org/officeDocument/2006/relationships" type="roundRect" r:blip="" blipPhldr="1">
                      <dgm:adjLst>
                        <dgm:adj idx="1" val="0.1667"/>
                      </dgm:adjLst>
                    </dgm:shape>
                    <dgm:presOf/>
                  </dgm:layoutNode>
                  <dgm:layoutNode name="childText" styleLbl="lnNode1">
                    <dgm:varLst>
                      <dgm:chMax val="0"/>
                      <dgm:chPref val="0"/>
                      <dgm:bulletEnabled val="1"/>
                    </dgm:varLst>
                    <dgm:alg type="tx"/>
                    <dgm:shape xmlns:r="http://schemas.openxmlformats.org/officeDocument/2006/relationships" type="roundRect" r:blip="">
                      <dgm:adjLst>
                        <dgm:adj idx="1" val="0.1667"/>
                      </dgm:adjLst>
                    </dgm:shape>
                    <dgm:presOf axis="self desOrSelf" ptType="node node" st="1 1" cnt="1 0"/>
                    <dgm:ruleLst>
                      <dgm:rule type="primFontSz" val="5" fact="NaN" max="NaN"/>
                    </dgm:ruleLs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7">
  <dgm:title val=""/>
  <dgm:desc val=""/>
  <dgm:catLst>
    <dgm:cat type="3D" pri="11700"/>
  </dgm:catLst>
  <dgm:scene3d>
    <a:camera prst="perspectiveLeft" zoom="91000"/>
    <a:lightRig rig="threePt" dir="t">
      <a:rot lat="0" lon="0" rev="20640000"/>
    </a:lightRig>
  </dgm:scene3d>
  <dgm:styleLbl name="node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lnNod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vennNode1">
    <dgm:scene3d>
      <a:camera prst="orthographicFront"/>
      <a:lightRig rig="threePt" dir="t"/>
    </dgm:scene3d>
    <dgm:sp3d extrusionH="50600" prstMaterial="clear">
      <a:bevelT w="101600" h="80600" prst="relaxedInset"/>
      <a:bevelB w="80600" h="80600" prst="relaxedInset"/>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50600" prstMaterial="metal">
      <a:bevelT w="101600" h="80600" prst="relaxedInset"/>
      <a:bevelB w="80600" h="80600" prst="relaxedInset"/>
    </dgm:sp3d>
    <dgm:txPr/>
    <dgm:style>
      <a:lnRef idx="1">
        <a:scrgbClr r="0" g="0" b="0"/>
      </a:lnRef>
      <a:fillRef idx="1">
        <a:scrgbClr r="0" g="0" b="0"/>
      </a:fillRef>
      <a:effectRef idx="1">
        <a:scrgbClr r="0" g="0" b="0"/>
      </a:effectRef>
      <a:fontRef idx="minor">
        <a:schemeClr val="dk1"/>
      </a:fontRef>
    </dgm:style>
  </dgm:styleLbl>
  <dgm:styleLbl name="node1">
    <dgm:scene3d>
      <a:camera prst="orthographicFront"/>
      <a:lightRig rig="threePt" dir="t"/>
    </dgm:scene3d>
    <dgm:sp3d extrusionH="50600" prstMaterial="metal">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fgImgPlace1">
    <dgm:scene3d>
      <a:camera prst="orthographicFront"/>
      <a:lightRig rig="threePt" dir="t"/>
    </dgm:scene3d>
    <dgm:sp3d z="572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alignImgPlac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dgm:style>
  </dgm:styleLbl>
  <dgm:styleLbl name="bgImgPlace1">
    <dgm:scene3d>
      <a:camera prst="orthographicFront"/>
      <a:lightRig rig="threePt" dir="t"/>
    </dgm:scene3d>
    <dgm:sp3d z="-2118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sibTrans2D1">
    <dgm:scene3d>
      <a:camera prst="orthographicFront"/>
      <a:lightRig rig="threePt" dir="t"/>
    </dgm:scene3d>
    <dgm:sp3d z="-110000">
      <a:bevelT w="40600" h="20600" prst="relaxedInset"/>
    </dgm:sp3d>
    <dgm:txPr/>
    <dgm:style>
      <a:lnRef idx="0">
        <a:scrgbClr r="0" g="0" b="0"/>
      </a:lnRef>
      <a:fillRef idx="1">
        <a:scrgbClr r="0" g="0" b="0"/>
      </a:fillRef>
      <a:effectRef idx="2">
        <a:scrgbClr r="0" g="0" b="0"/>
      </a:effectRef>
      <a:fontRef idx="minor"/>
    </dgm:style>
  </dgm:styleLbl>
  <dgm:styleLbl name="fgSibTrans2D1">
    <dgm:scene3d>
      <a:camera prst="orthographicFront"/>
      <a:lightRig rig="threePt" dir="t"/>
    </dgm:scene3d>
    <dgm:sp3d z="10600">
      <a:bevelT w="40600" h="20600" prst="relaxedInset"/>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z="-211800">
      <a:bevelT w="40600" h="20600" prst="relaxedInset"/>
    </dgm:sp3d>
    <dgm:txPr/>
    <dgm:style>
      <a:lnRef idx="0">
        <a:scrgbClr r="0" g="0" b="0"/>
      </a:lnRef>
      <a:fillRef idx="1">
        <a:scrgbClr r="0" g="0" b="0"/>
      </a:fillRef>
      <a:effectRef idx="2">
        <a:scrgbClr r="0" g="0" b="0"/>
      </a:effectRef>
      <a:fontRef idx="minor"/>
    </dgm:style>
  </dgm:styleLbl>
  <dgm:styleLbl name="sibTrans1D1">
    <dgm:scene3d>
      <a:camera prst="orthographicFront"/>
      <a:lightRig rig="threePt" dir="t"/>
    </dgm:scene3d>
    <dgm:sp3d z="-110000"/>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0000"/>
    <dgm:txPr/>
    <dgm:style>
      <a:lnRef idx="1">
        <a:scrgbClr r="0" g="0" b="0"/>
      </a:lnRef>
      <a:fillRef idx="1">
        <a:scrgbClr r="0" g="0" b="0"/>
      </a:fillRef>
      <a:effectRef idx="0">
        <a:scrgbClr r="0" g="0" b="0"/>
      </a:effectRef>
      <a:fontRef idx="minor"/>
    </dgm:style>
  </dgm:styleLbl>
  <dgm:styleLbl name="asst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parChTrans2D1">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2">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3">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2D4">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1D1">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50600">
      <a:bevelT w="101600" h="80600"/>
      <a:bevelB w="80600" h="80600"/>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50600">
      <a:bevelT w="101600" h="80600"/>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solidBgAcc1">
    <dgm:scene3d>
      <a:camera prst="orthographicFront"/>
      <a:lightRig rig="threePt" dir="t"/>
    </dgm:scene3d>
    <dgm:sp3d z="-161800" extrusionH="10600" contourW="3000">
      <a:bevelT w="48600" h="8600" prst="softRound"/>
      <a:bevelB w="48600" h="8600" prst="relaxedInset"/>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161800" extrusionH="10600" contourW="3000">
      <a:bevelT w="48600" h="8600" prst="relaxedInset"/>
      <a:bevelB w="48600" h="8600" prst="relaxedInset"/>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618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50600">
      <a:bevelT w="80600" h="80600" prst="relaxedInset"/>
      <a:bevelB w="80600" h="80600" prst="relaxedInset"/>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200" extrusionH="600" contourW="3000" prstMaterial="plastic">
      <a:bevelT w="80600" h="18600" prst="relaxedInset"/>
      <a:bevelB w="80600" h="8600" prst="relaxedInset"/>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2/25/23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2/25/23</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2/25/23</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62164E-4528-40DB-BC26-D6DDE216A0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solidFill>
            <a:srgbClr val="363D4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F30007FA-C6A2-43A0-8045-7016AEF81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322895"/>
          </a:xfrm>
          <a:custGeom>
            <a:avLst/>
            <a:gdLst>
              <a:gd name="connsiteX0" fmla="*/ 0 w 12192000"/>
              <a:gd name="connsiteY0" fmla="*/ 0 h 5322895"/>
              <a:gd name="connsiteX1" fmla="*/ 12192000 w 12192000"/>
              <a:gd name="connsiteY1" fmla="*/ 0 h 5322895"/>
              <a:gd name="connsiteX2" fmla="*/ 12192000 w 12192000"/>
              <a:gd name="connsiteY2" fmla="*/ 213719 h 5322895"/>
              <a:gd name="connsiteX3" fmla="*/ 12192000 w 12192000"/>
              <a:gd name="connsiteY3" fmla="*/ 471948 h 5322895"/>
              <a:gd name="connsiteX4" fmla="*/ 12192000 w 12192000"/>
              <a:gd name="connsiteY4" fmla="*/ 3571886 h 5322895"/>
              <a:gd name="connsiteX5" fmla="*/ 12192000 w 12192000"/>
              <a:gd name="connsiteY5" fmla="*/ 3753332 h 5322895"/>
              <a:gd name="connsiteX6" fmla="*/ 12192000 w 12192000"/>
              <a:gd name="connsiteY6" fmla="*/ 4806077 h 5322895"/>
              <a:gd name="connsiteX7" fmla="*/ 11957522 w 12192000"/>
              <a:gd name="connsiteY7" fmla="*/ 4849979 h 5322895"/>
              <a:gd name="connsiteX8" fmla="*/ 11679973 w 12192000"/>
              <a:gd name="connsiteY8" fmla="*/ 4899723 h 5322895"/>
              <a:gd name="connsiteX9" fmla="*/ 11401197 w 12192000"/>
              <a:gd name="connsiteY9" fmla="*/ 4948416 h 5322895"/>
              <a:gd name="connsiteX10" fmla="*/ 11121192 w 12192000"/>
              <a:gd name="connsiteY10" fmla="*/ 4990102 h 5322895"/>
              <a:gd name="connsiteX11" fmla="*/ 10842416 w 12192000"/>
              <a:gd name="connsiteY11" fmla="*/ 5032139 h 5322895"/>
              <a:gd name="connsiteX12" fmla="*/ 10562411 w 12192000"/>
              <a:gd name="connsiteY12" fmla="*/ 5071374 h 5322895"/>
              <a:gd name="connsiteX13" fmla="*/ 10286091 w 12192000"/>
              <a:gd name="connsiteY13" fmla="*/ 5105003 h 5322895"/>
              <a:gd name="connsiteX14" fmla="*/ 10006086 w 12192000"/>
              <a:gd name="connsiteY14" fmla="*/ 5136881 h 5322895"/>
              <a:gd name="connsiteX15" fmla="*/ 9727310 w 12192000"/>
              <a:gd name="connsiteY15" fmla="*/ 5165957 h 5322895"/>
              <a:gd name="connsiteX16" fmla="*/ 9453445 w 12192000"/>
              <a:gd name="connsiteY16" fmla="*/ 5191179 h 5322895"/>
              <a:gd name="connsiteX17" fmla="*/ 9175897 w 12192000"/>
              <a:gd name="connsiteY17" fmla="*/ 5216401 h 5322895"/>
              <a:gd name="connsiteX18" fmla="*/ 8902033 w 12192000"/>
              <a:gd name="connsiteY18" fmla="*/ 5237420 h 5322895"/>
              <a:gd name="connsiteX19" fmla="*/ 8628169 w 12192000"/>
              <a:gd name="connsiteY19" fmla="*/ 5253884 h 5322895"/>
              <a:gd name="connsiteX20" fmla="*/ 8355533 w 12192000"/>
              <a:gd name="connsiteY20" fmla="*/ 5271050 h 5322895"/>
              <a:gd name="connsiteX21" fmla="*/ 8085353 w 12192000"/>
              <a:gd name="connsiteY21" fmla="*/ 5285412 h 5322895"/>
              <a:gd name="connsiteX22" fmla="*/ 7817629 w 12192000"/>
              <a:gd name="connsiteY22" fmla="*/ 5295571 h 5322895"/>
              <a:gd name="connsiteX23" fmla="*/ 7549905 w 12192000"/>
              <a:gd name="connsiteY23" fmla="*/ 5304329 h 5322895"/>
              <a:gd name="connsiteX24" fmla="*/ 7284638 w 12192000"/>
              <a:gd name="connsiteY24" fmla="*/ 5312736 h 5322895"/>
              <a:gd name="connsiteX25" fmla="*/ 7023055 w 12192000"/>
              <a:gd name="connsiteY25" fmla="*/ 5316590 h 5322895"/>
              <a:gd name="connsiteX26" fmla="*/ 6761472 w 12192000"/>
              <a:gd name="connsiteY26" fmla="*/ 5320793 h 5322895"/>
              <a:gd name="connsiteX27" fmla="*/ 6503573 w 12192000"/>
              <a:gd name="connsiteY27" fmla="*/ 5322895 h 5322895"/>
              <a:gd name="connsiteX28" fmla="*/ 6248130 w 12192000"/>
              <a:gd name="connsiteY28" fmla="*/ 5320793 h 5322895"/>
              <a:gd name="connsiteX29" fmla="*/ 5995144 w 12192000"/>
              <a:gd name="connsiteY29" fmla="*/ 5320793 h 5322895"/>
              <a:gd name="connsiteX30" fmla="*/ 5744613 w 12192000"/>
              <a:gd name="connsiteY30" fmla="*/ 5316590 h 5322895"/>
              <a:gd name="connsiteX31" fmla="*/ 5498995 w 12192000"/>
              <a:gd name="connsiteY31" fmla="*/ 5310284 h 5322895"/>
              <a:gd name="connsiteX32" fmla="*/ 5255834 w 12192000"/>
              <a:gd name="connsiteY32" fmla="*/ 5304329 h 5322895"/>
              <a:gd name="connsiteX33" fmla="*/ 5017584 w 12192000"/>
              <a:gd name="connsiteY33" fmla="*/ 5297673 h 5322895"/>
              <a:gd name="connsiteX34" fmla="*/ 4780562 w 12192000"/>
              <a:gd name="connsiteY34" fmla="*/ 5287514 h 5322895"/>
              <a:gd name="connsiteX35" fmla="*/ 4547227 w 12192000"/>
              <a:gd name="connsiteY35" fmla="*/ 5276654 h 5322895"/>
              <a:gd name="connsiteX36" fmla="*/ 4318800 w 12192000"/>
              <a:gd name="connsiteY36" fmla="*/ 5266846 h 5322895"/>
              <a:gd name="connsiteX37" fmla="*/ 3873004 w 12192000"/>
              <a:gd name="connsiteY37" fmla="*/ 5239171 h 5322895"/>
              <a:gd name="connsiteX38" fmla="*/ 3445628 w 12192000"/>
              <a:gd name="connsiteY38" fmla="*/ 5209746 h 5322895"/>
              <a:gd name="connsiteX39" fmla="*/ 3035446 w 12192000"/>
              <a:gd name="connsiteY39" fmla="*/ 5178918 h 5322895"/>
              <a:gd name="connsiteX40" fmla="*/ 2647370 w 12192000"/>
              <a:gd name="connsiteY40" fmla="*/ 5144939 h 5322895"/>
              <a:gd name="connsiteX41" fmla="*/ 2276487 w 12192000"/>
              <a:gd name="connsiteY41" fmla="*/ 5109557 h 5322895"/>
              <a:gd name="connsiteX42" fmla="*/ 1932621 w 12192000"/>
              <a:gd name="connsiteY42" fmla="*/ 5071374 h 5322895"/>
              <a:gd name="connsiteX43" fmla="*/ 1609634 w 12192000"/>
              <a:gd name="connsiteY43" fmla="*/ 5033891 h 5322895"/>
              <a:gd name="connsiteX44" fmla="*/ 1312435 w 12192000"/>
              <a:gd name="connsiteY44" fmla="*/ 4996408 h 5322895"/>
              <a:gd name="connsiteX45" fmla="*/ 1039799 w 12192000"/>
              <a:gd name="connsiteY45" fmla="*/ 4961027 h 5322895"/>
              <a:gd name="connsiteX46" fmla="*/ 797865 w 12192000"/>
              <a:gd name="connsiteY46" fmla="*/ 4927397 h 5322895"/>
              <a:gd name="connsiteX47" fmla="*/ 579265 w 12192000"/>
              <a:gd name="connsiteY47" fmla="*/ 4895519 h 5322895"/>
              <a:gd name="connsiteX48" fmla="*/ 395052 w 12192000"/>
              <a:gd name="connsiteY48" fmla="*/ 4868896 h 5322895"/>
              <a:gd name="connsiteX49" fmla="*/ 240312 w 12192000"/>
              <a:gd name="connsiteY49" fmla="*/ 4843673 h 5322895"/>
              <a:gd name="connsiteX50" fmla="*/ 27853 w 12192000"/>
              <a:gd name="connsiteY50" fmla="*/ 4807592 h 5322895"/>
              <a:gd name="connsiteX51" fmla="*/ 0 w 12192000"/>
              <a:gd name="connsiteY51" fmla="*/ 4802879 h 5322895"/>
              <a:gd name="connsiteX52" fmla="*/ 0 w 12192000"/>
              <a:gd name="connsiteY52" fmla="*/ 3753332 h 5322895"/>
              <a:gd name="connsiteX53" fmla="*/ 0 w 12192000"/>
              <a:gd name="connsiteY53" fmla="*/ 3571886 h 5322895"/>
              <a:gd name="connsiteX54" fmla="*/ 0 w 12192000"/>
              <a:gd name="connsiteY54" fmla="*/ 471948 h 5322895"/>
              <a:gd name="connsiteX55" fmla="*/ 0 w 12192000"/>
              <a:gd name="connsiteY55" fmla="*/ 213719 h 5322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000" h="5322895">
                <a:moveTo>
                  <a:pt x="0" y="0"/>
                </a:moveTo>
                <a:lnTo>
                  <a:pt x="12192000" y="0"/>
                </a:lnTo>
                <a:lnTo>
                  <a:pt x="12192000" y="213719"/>
                </a:lnTo>
                <a:lnTo>
                  <a:pt x="12192000" y="471948"/>
                </a:lnTo>
                <a:lnTo>
                  <a:pt x="12192000" y="3571886"/>
                </a:lnTo>
                <a:lnTo>
                  <a:pt x="12192000" y="3753332"/>
                </a:lnTo>
                <a:lnTo>
                  <a:pt x="12192000" y="4806077"/>
                </a:lnTo>
                <a:lnTo>
                  <a:pt x="11957522" y="4849979"/>
                </a:lnTo>
                <a:lnTo>
                  <a:pt x="11679973" y="4899723"/>
                </a:lnTo>
                <a:lnTo>
                  <a:pt x="11401197" y="4948416"/>
                </a:lnTo>
                <a:lnTo>
                  <a:pt x="11121192" y="4990102"/>
                </a:lnTo>
                <a:lnTo>
                  <a:pt x="10842416" y="5032139"/>
                </a:lnTo>
                <a:lnTo>
                  <a:pt x="10562411" y="5071374"/>
                </a:lnTo>
                <a:lnTo>
                  <a:pt x="10286091" y="5105003"/>
                </a:lnTo>
                <a:lnTo>
                  <a:pt x="10006086" y="5136881"/>
                </a:lnTo>
                <a:lnTo>
                  <a:pt x="9727310" y="5165957"/>
                </a:lnTo>
                <a:lnTo>
                  <a:pt x="9453445" y="5191179"/>
                </a:lnTo>
                <a:lnTo>
                  <a:pt x="9175897" y="5216401"/>
                </a:lnTo>
                <a:lnTo>
                  <a:pt x="8902033" y="5237420"/>
                </a:lnTo>
                <a:lnTo>
                  <a:pt x="8628169" y="5253884"/>
                </a:lnTo>
                <a:lnTo>
                  <a:pt x="8355533" y="5271050"/>
                </a:lnTo>
                <a:lnTo>
                  <a:pt x="8085353" y="5285412"/>
                </a:lnTo>
                <a:lnTo>
                  <a:pt x="7817629" y="5295571"/>
                </a:lnTo>
                <a:lnTo>
                  <a:pt x="7549905" y="5304329"/>
                </a:lnTo>
                <a:lnTo>
                  <a:pt x="7284638" y="5312736"/>
                </a:lnTo>
                <a:lnTo>
                  <a:pt x="7023055" y="5316590"/>
                </a:lnTo>
                <a:lnTo>
                  <a:pt x="6761472" y="5320793"/>
                </a:lnTo>
                <a:lnTo>
                  <a:pt x="6503573" y="5322895"/>
                </a:lnTo>
                <a:lnTo>
                  <a:pt x="6248130" y="5320793"/>
                </a:lnTo>
                <a:lnTo>
                  <a:pt x="5995144" y="5320793"/>
                </a:lnTo>
                <a:lnTo>
                  <a:pt x="5744613" y="5316590"/>
                </a:lnTo>
                <a:lnTo>
                  <a:pt x="5498995" y="5310284"/>
                </a:lnTo>
                <a:lnTo>
                  <a:pt x="5255834" y="5304329"/>
                </a:lnTo>
                <a:lnTo>
                  <a:pt x="5017584" y="5297673"/>
                </a:lnTo>
                <a:lnTo>
                  <a:pt x="4780562" y="5287514"/>
                </a:lnTo>
                <a:lnTo>
                  <a:pt x="4547227" y="5276654"/>
                </a:lnTo>
                <a:lnTo>
                  <a:pt x="4318800" y="5266846"/>
                </a:lnTo>
                <a:lnTo>
                  <a:pt x="3873004" y="5239171"/>
                </a:lnTo>
                <a:lnTo>
                  <a:pt x="3445628" y="5209746"/>
                </a:lnTo>
                <a:lnTo>
                  <a:pt x="3035446" y="5178918"/>
                </a:lnTo>
                <a:lnTo>
                  <a:pt x="2647370" y="5144939"/>
                </a:lnTo>
                <a:lnTo>
                  <a:pt x="2276487" y="5109557"/>
                </a:lnTo>
                <a:lnTo>
                  <a:pt x="1932621" y="5071374"/>
                </a:lnTo>
                <a:lnTo>
                  <a:pt x="1609634" y="5033891"/>
                </a:lnTo>
                <a:lnTo>
                  <a:pt x="1312435" y="4996408"/>
                </a:lnTo>
                <a:lnTo>
                  <a:pt x="1039799" y="4961027"/>
                </a:lnTo>
                <a:lnTo>
                  <a:pt x="797865" y="4927397"/>
                </a:lnTo>
                <a:lnTo>
                  <a:pt x="579265" y="4895519"/>
                </a:lnTo>
                <a:lnTo>
                  <a:pt x="395052" y="4868896"/>
                </a:lnTo>
                <a:lnTo>
                  <a:pt x="240312" y="4843673"/>
                </a:lnTo>
                <a:lnTo>
                  <a:pt x="27853" y="4807592"/>
                </a:lnTo>
                <a:lnTo>
                  <a:pt x="0" y="4802879"/>
                </a:lnTo>
                <a:lnTo>
                  <a:pt x="0" y="3753332"/>
                </a:lnTo>
                <a:lnTo>
                  <a:pt x="0" y="3571886"/>
                </a:lnTo>
                <a:lnTo>
                  <a:pt x="0" y="471948"/>
                </a:lnTo>
                <a:lnTo>
                  <a:pt x="0" y="213719"/>
                </a:lnTo>
                <a:close/>
              </a:path>
            </a:pathLst>
          </a:custGeom>
          <a:ln w="44450">
            <a:gradFill>
              <a:gsLst>
                <a:gs pos="0">
                  <a:schemeClr val="bg2">
                    <a:alpha val="65000"/>
                  </a:schemeClr>
                </a:gs>
                <a:gs pos="98000">
                  <a:schemeClr val="bg2">
                    <a:lumMod val="75000"/>
                    <a:alpha val="55000"/>
                  </a:schemeClr>
                </a:gs>
              </a:gsLst>
              <a:lin ang="5400000" scaled="1"/>
            </a:gradFill>
          </a:ln>
          <a:effectLst>
            <a:outerShdw blurRad="50800" dist="38100" dir="5400000" algn="t" rotWithShape="0">
              <a:prstClr val="black">
                <a:alpha val="60000"/>
              </a:prstClr>
            </a:outerShdw>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9F34167-8CF4-3D16-BC68-BAF36534E126}"/>
              </a:ext>
            </a:extLst>
          </p:cNvPr>
          <p:cNvSpPr>
            <a:spLocks noGrp="1"/>
          </p:cNvSpPr>
          <p:nvPr>
            <p:ph type="ctrTitle"/>
          </p:nvPr>
        </p:nvSpPr>
        <p:spPr>
          <a:xfrm>
            <a:off x="1751012" y="865974"/>
            <a:ext cx="8676222" cy="3643822"/>
          </a:xfrm>
        </p:spPr>
        <p:txBody>
          <a:bodyPr anchor="ctr">
            <a:normAutofit/>
          </a:bodyPr>
          <a:lstStyle/>
          <a:p>
            <a:r>
              <a:rPr lang="en-US" sz="6100" b="1"/>
              <a:t>Drowsiness detector with alarmer for drivers</a:t>
            </a:r>
          </a:p>
        </p:txBody>
      </p:sp>
      <p:sp>
        <p:nvSpPr>
          <p:cNvPr id="3" name="Subtitle 2">
            <a:extLst>
              <a:ext uri="{FF2B5EF4-FFF2-40B4-BE49-F238E27FC236}">
                <a16:creationId xmlns:a16="http://schemas.microsoft.com/office/drawing/2014/main" id="{BB7A6D74-068F-C425-D55A-80886972C6AB}"/>
              </a:ext>
            </a:extLst>
          </p:cNvPr>
          <p:cNvSpPr>
            <a:spLocks noGrp="1"/>
          </p:cNvSpPr>
          <p:nvPr>
            <p:ph type="subTitle" idx="1"/>
          </p:nvPr>
        </p:nvSpPr>
        <p:spPr>
          <a:xfrm>
            <a:off x="1751012" y="5542384"/>
            <a:ext cx="8676222" cy="628260"/>
          </a:xfrm>
        </p:spPr>
        <p:txBody>
          <a:bodyPr>
            <a:normAutofit fontScale="92500" lnSpcReduction="10000"/>
          </a:bodyPr>
          <a:lstStyle/>
          <a:p>
            <a:r>
              <a:rPr lang="en-US" sz="4000" dirty="0">
                <a:solidFill>
                  <a:srgbClr val="E6E6E6"/>
                </a:solidFill>
              </a:rPr>
              <a:t>Arnav Singh</a:t>
            </a:r>
          </a:p>
        </p:txBody>
      </p:sp>
    </p:spTree>
    <p:extLst>
      <p:ext uri="{BB962C8B-B14F-4D97-AF65-F5344CB8AC3E}">
        <p14:creationId xmlns:p14="http://schemas.microsoft.com/office/powerpoint/2010/main" val="7315027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65306-23A0-B8BC-CBEE-76A560CF3BE3}"/>
              </a:ext>
            </a:extLst>
          </p:cNvPr>
          <p:cNvSpPr>
            <a:spLocks noGrp="1"/>
          </p:cNvSpPr>
          <p:nvPr>
            <p:ph type="title"/>
          </p:nvPr>
        </p:nvSpPr>
        <p:spPr>
          <a:xfrm>
            <a:off x="0" y="-1"/>
            <a:ext cx="12191999" cy="1801505"/>
          </a:xfrm>
        </p:spPr>
        <p:txBody>
          <a:bodyPr>
            <a:normAutofit/>
          </a:bodyPr>
          <a:lstStyle/>
          <a:p>
            <a:pPr algn="ctr"/>
            <a:r>
              <a:rPr lang="en-US" sz="6000" b="1" u="sng" dirty="0">
                <a:effectLst>
                  <a:glow rad="38100">
                    <a:schemeClr val="bg1">
                      <a:lumMod val="65000"/>
                      <a:lumOff val="35000"/>
                      <a:alpha val="50000"/>
                    </a:schemeClr>
                  </a:glow>
                  <a:outerShdw blurRad="28575" dist="31750" dir="13200000" algn="tl" rotWithShape="0">
                    <a:srgbClr val="000000">
                      <a:alpha val="25000"/>
                    </a:srgbClr>
                  </a:outerShdw>
                </a:effectLst>
              </a:rPr>
              <a:t>Contributions to the society</a:t>
            </a:r>
          </a:p>
        </p:txBody>
      </p:sp>
      <p:sp>
        <p:nvSpPr>
          <p:cNvPr id="5" name="Content Placeholder 4">
            <a:extLst>
              <a:ext uri="{FF2B5EF4-FFF2-40B4-BE49-F238E27FC236}">
                <a16:creationId xmlns:a16="http://schemas.microsoft.com/office/drawing/2014/main" id="{9F75D378-CBD8-E56B-66E1-7612C8FC7E03}"/>
              </a:ext>
            </a:extLst>
          </p:cNvPr>
          <p:cNvSpPr>
            <a:spLocks noGrp="1"/>
          </p:cNvSpPr>
          <p:nvPr>
            <p:ph idx="1"/>
          </p:nvPr>
        </p:nvSpPr>
        <p:spPr>
          <a:xfrm>
            <a:off x="268940" y="1387736"/>
            <a:ext cx="11672047" cy="5346551"/>
          </a:xfrm>
        </p:spPr>
        <p:txBody>
          <a:bodyPr>
            <a:normAutofit/>
          </a:bodyPr>
          <a:lstStyle/>
          <a:p>
            <a:pPr marL="0" indent="0" algn="l">
              <a:buNone/>
            </a:pPr>
            <a:r>
              <a:rPr lang="en-IN" sz="3600" b="0" i="0" dirty="0">
                <a:solidFill>
                  <a:srgbClr val="D1D5DB"/>
                </a:solidFill>
                <a:effectLst/>
                <a:latin typeface="Söhne"/>
              </a:rPr>
              <a:t>This drowsiness detection project can contribute to society by helping to reduce the number of accidents caused by drowsy driving, which can save lives and prevent injuries. It could also increase public awareness of the dangers of drowsy driving and encourage safer driving habits. Overall, this project has the potential to improve road safety and promote safer transportation practices.</a:t>
            </a:r>
            <a:endParaRPr lang="en-IN" sz="5400" b="0" i="0" dirty="0">
              <a:solidFill>
                <a:srgbClr val="D1D5DB"/>
              </a:solidFill>
              <a:effectLst/>
              <a:latin typeface="Söhne"/>
            </a:endParaRPr>
          </a:p>
        </p:txBody>
      </p:sp>
    </p:spTree>
    <p:extLst>
      <p:ext uri="{BB962C8B-B14F-4D97-AF65-F5344CB8AC3E}">
        <p14:creationId xmlns:p14="http://schemas.microsoft.com/office/powerpoint/2010/main" val="16582324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65306-23A0-B8BC-CBEE-76A560CF3BE3}"/>
              </a:ext>
            </a:extLst>
          </p:cNvPr>
          <p:cNvSpPr>
            <a:spLocks noGrp="1"/>
          </p:cNvSpPr>
          <p:nvPr>
            <p:ph type="title"/>
          </p:nvPr>
        </p:nvSpPr>
        <p:spPr>
          <a:xfrm>
            <a:off x="1141413" y="-1"/>
            <a:ext cx="9905998" cy="1801505"/>
          </a:xfrm>
        </p:spPr>
        <p:txBody>
          <a:bodyPr/>
          <a:lstStyle/>
          <a:p>
            <a:r>
              <a:rPr lang="en-US" sz="6000" b="1" u="sng" dirty="0">
                <a:effectLst>
                  <a:glow rad="38100">
                    <a:schemeClr val="bg1">
                      <a:lumMod val="65000"/>
                      <a:lumOff val="35000"/>
                      <a:alpha val="50000"/>
                    </a:schemeClr>
                  </a:glow>
                  <a:outerShdw blurRad="28575" dist="31750" dir="13200000" algn="tl" rotWithShape="0">
                    <a:srgbClr val="000000">
                      <a:alpha val="25000"/>
                    </a:srgbClr>
                  </a:outerShdw>
                </a:effectLst>
              </a:rPr>
              <a:t>The Problem Statement</a:t>
            </a:r>
          </a:p>
        </p:txBody>
      </p:sp>
      <p:sp>
        <p:nvSpPr>
          <p:cNvPr id="5" name="Content Placeholder 4">
            <a:extLst>
              <a:ext uri="{FF2B5EF4-FFF2-40B4-BE49-F238E27FC236}">
                <a16:creationId xmlns:a16="http://schemas.microsoft.com/office/drawing/2014/main" id="{9F75D378-CBD8-E56B-66E1-7612C8FC7E03}"/>
              </a:ext>
            </a:extLst>
          </p:cNvPr>
          <p:cNvSpPr>
            <a:spLocks noGrp="1"/>
          </p:cNvSpPr>
          <p:nvPr>
            <p:ph idx="1"/>
          </p:nvPr>
        </p:nvSpPr>
        <p:spPr>
          <a:xfrm>
            <a:off x="268940" y="1473798"/>
            <a:ext cx="11672047" cy="5260489"/>
          </a:xfrm>
        </p:spPr>
        <p:txBody>
          <a:bodyPr>
            <a:normAutofit/>
          </a:bodyPr>
          <a:lstStyle/>
          <a:p>
            <a:pPr marL="0" indent="0" algn="l">
              <a:buNone/>
            </a:pPr>
            <a:r>
              <a:rPr lang="en-IN" sz="3200" b="0" i="0" dirty="0">
                <a:solidFill>
                  <a:srgbClr val="D1D5DB"/>
                </a:solidFill>
                <a:effectLst/>
                <a:latin typeface="Söhne"/>
              </a:rPr>
              <a:t>The Drowsiness Detector and Alarmer for drivers project aims to address the serious issue of drowsy driving, which poses a threat to road safety. Drowsy driving is a leading cause of motor vehicle crashes, injuries, and fatalities. The project seeks to develop a machine learning-based drowsiness detection system that can accurately identify the early signs of drowsiness or fatigue in drivers. By alerting drivers when he/she feel drowsy, the system can help prevent accidents and potentially save lives. The goal of this project is to improve road safety by developing an effective and reliable drowsiness detection system for drivers.</a:t>
            </a:r>
            <a:endParaRPr lang="en-IN" sz="3600" b="0" i="0" dirty="0">
              <a:solidFill>
                <a:srgbClr val="D1D5DB"/>
              </a:solidFill>
              <a:effectLst/>
              <a:latin typeface="Söhne"/>
            </a:endParaRPr>
          </a:p>
        </p:txBody>
      </p:sp>
    </p:spTree>
    <p:extLst>
      <p:ext uri="{BB962C8B-B14F-4D97-AF65-F5344CB8AC3E}">
        <p14:creationId xmlns:p14="http://schemas.microsoft.com/office/powerpoint/2010/main" val="2986198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65306-23A0-B8BC-CBEE-76A560CF3BE3}"/>
              </a:ext>
            </a:extLst>
          </p:cNvPr>
          <p:cNvSpPr>
            <a:spLocks noGrp="1"/>
          </p:cNvSpPr>
          <p:nvPr>
            <p:ph type="title"/>
          </p:nvPr>
        </p:nvSpPr>
        <p:spPr>
          <a:xfrm>
            <a:off x="1141413" y="-1"/>
            <a:ext cx="9905998" cy="1801505"/>
          </a:xfrm>
        </p:spPr>
        <p:txBody>
          <a:bodyPr/>
          <a:lstStyle/>
          <a:p>
            <a:r>
              <a:rPr lang="en-US" sz="6000" b="1" u="sng" dirty="0">
                <a:effectLst>
                  <a:glow rad="38100">
                    <a:schemeClr val="bg1">
                      <a:lumMod val="65000"/>
                      <a:lumOff val="35000"/>
                      <a:alpha val="50000"/>
                    </a:schemeClr>
                  </a:glow>
                  <a:outerShdw blurRad="28575" dist="31750" dir="13200000" algn="tl" rotWithShape="0">
                    <a:srgbClr val="000000">
                      <a:alpha val="25000"/>
                    </a:srgbClr>
                  </a:outerShdw>
                </a:effectLst>
              </a:rPr>
              <a:t>A real-life example</a:t>
            </a:r>
          </a:p>
        </p:txBody>
      </p:sp>
      <p:sp>
        <p:nvSpPr>
          <p:cNvPr id="5" name="Content Placeholder 4">
            <a:extLst>
              <a:ext uri="{FF2B5EF4-FFF2-40B4-BE49-F238E27FC236}">
                <a16:creationId xmlns:a16="http://schemas.microsoft.com/office/drawing/2014/main" id="{9F75D378-CBD8-E56B-66E1-7612C8FC7E03}"/>
              </a:ext>
            </a:extLst>
          </p:cNvPr>
          <p:cNvSpPr>
            <a:spLocks noGrp="1"/>
          </p:cNvSpPr>
          <p:nvPr>
            <p:ph idx="1"/>
          </p:nvPr>
        </p:nvSpPr>
        <p:spPr>
          <a:xfrm>
            <a:off x="268940" y="1473798"/>
            <a:ext cx="11672047" cy="5260489"/>
          </a:xfrm>
        </p:spPr>
        <p:txBody>
          <a:bodyPr>
            <a:normAutofit/>
          </a:bodyPr>
          <a:lstStyle/>
          <a:p>
            <a:pPr marL="0" indent="0" algn="l">
              <a:buNone/>
            </a:pPr>
            <a:r>
              <a:rPr lang="en-IN" sz="3600" b="0" i="0" dirty="0">
                <a:solidFill>
                  <a:srgbClr val="D1D5DB"/>
                </a:solidFill>
                <a:effectLst/>
                <a:latin typeface="Söhne"/>
              </a:rPr>
              <a:t>Imagine driving on a long stretch of highway, feeling your eyelids getting heavier by the minute. Suddenly, a warning message pops up on the dashboard, and an alarm sounds, alerting you that you're becoming drowsy. You adjust your posture, take a deep breath, and continue driving more alertly, knowing that you've just avoided a potential accident. This is the power of the drowsiness detection project - a simple yet effective program that helps to prevent accidents caused by drowsy driving.</a:t>
            </a:r>
            <a:endParaRPr lang="en-IN" sz="4400" b="0" i="0" dirty="0">
              <a:solidFill>
                <a:srgbClr val="D1D5DB"/>
              </a:solidFill>
              <a:effectLst/>
              <a:latin typeface="Söhne"/>
            </a:endParaRPr>
          </a:p>
        </p:txBody>
      </p:sp>
    </p:spTree>
    <p:extLst>
      <p:ext uri="{BB962C8B-B14F-4D97-AF65-F5344CB8AC3E}">
        <p14:creationId xmlns:p14="http://schemas.microsoft.com/office/powerpoint/2010/main" val="27611806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65306-23A0-B8BC-CBEE-76A560CF3BE3}"/>
              </a:ext>
            </a:extLst>
          </p:cNvPr>
          <p:cNvSpPr>
            <a:spLocks noGrp="1"/>
          </p:cNvSpPr>
          <p:nvPr>
            <p:ph type="title"/>
          </p:nvPr>
        </p:nvSpPr>
        <p:spPr>
          <a:xfrm>
            <a:off x="688489" y="1925619"/>
            <a:ext cx="10865224" cy="2969110"/>
          </a:xfrm>
        </p:spPr>
        <p:txBody>
          <a:bodyPr>
            <a:normAutofit/>
          </a:bodyPr>
          <a:lstStyle/>
          <a:p>
            <a:pPr algn="ctr"/>
            <a:r>
              <a:rPr lang="en-US" sz="6600" b="1" u="sng" dirty="0">
                <a:effectLst>
                  <a:glow rad="38100">
                    <a:schemeClr val="bg1">
                      <a:lumMod val="65000"/>
                      <a:lumOff val="35000"/>
                      <a:alpha val="50000"/>
                    </a:schemeClr>
                  </a:glow>
                  <a:outerShdw blurRad="28575" dist="31750" dir="13200000" algn="tl" rotWithShape="0">
                    <a:srgbClr val="000000">
                      <a:alpha val="25000"/>
                    </a:srgbClr>
                  </a:outerShdw>
                </a:effectLst>
              </a:rPr>
              <a:t>The same happened with Rishabh Pant </a:t>
            </a:r>
          </a:p>
        </p:txBody>
      </p:sp>
    </p:spTree>
    <p:extLst>
      <p:ext uri="{BB962C8B-B14F-4D97-AF65-F5344CB8AC3E}">
        <p14:creationId xmlns:p14="http://schemas.microsoft.com/office/powerpoint/2010/main" val="36081648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7462A20B-72B1-FBD3-3893-A1221332CFF9}"/>
              </a:ext>
            </a:extLst>
          </p:cNvPr>
          <p:cNvGraphicFramePr/>
          <p:nvPr>
            <p:extLst>
              <p:ext uri="{D42A27DB-BD31-4B8C-83A1-F6EECF244321}">
                <p14:modId xmlns:p14="http://schemas.microsoft.com/office/powerpoint/2010/main" val="2313789133"/>
              </p:ext>
            </p:extLst>
          </p:nvPr>
        </p:nvGraphicFramePr>
        <p:xfrm>
          <a:off x="570155" y="0"/>
          <a:ext cx="11123408" cy="685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26" name="Picture 2" descr="Repair And Auto Maintenance Crashed Car Transparent - Crashed Car  Transparent Background, HD Png Download , Transparent Png Image - PNGitem">
            <a:extLst>
              <a:ext uri="{FF2B5EF4-FFF2-40B4-BE49-F238E27FC236}">
                <a16:creationId xmlns:a16="http://schemas.microsoft.com/office/drawing/2014/main" id="{9434086F-F192-00B7-5A91-1CEC17566EAA}"/>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9974" b="89764" l="5814" r="94302">
                        <a14:foregroundMark x1="8023" y1="36483" x2="8023" y2="36483"/>
                        <a14:foregroundMark x1="5930" y1="46457" x2="5930" y2="46457"/>
                        <a14:foregroundMark x1="58023" y1="79265" x2="58023" y2="79265"/>
                        <a14:foregroundMark x1="61744" y1="89764" x2="61744" y2="89764"/>
                        <a14:foregroundMark x1="91279" y1="44619" x2="91279" y2="44619"/>
                        <a14:foregroundMark x1="94302" y1="48556" x2="94302" y2="48556"/>
                      </a14:backgroundRemoval>
                    </a14:imgEffect>
                  </a14:imgLayer>
                </a14:imgProps>
              </a:ext>
              <a:ext uri="{28A0092B-C50C-407E-A947-70E740481C1C}">
                <a14:useLocalDpi xmlns:a14="http://schemas.microsoft.com/office/drawing/2010/main" val="0"/>
              </a:ext>
            </a:extLst>
          </a:blip>
          <a:srcRect/>
          <a:stretch>
            <a:fillRect/>
          </a:stretch>
        </p:blipFill>
        <p:spPr bwMode="auto">
          <a:xfrm rot="21003780">
            <a:off x="-123944" y="4018369"/>
            <a:ext cx="3682748" cy="16315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74667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65306-23A0-B8BC-CBEE-76A560CF3BE3}"/>
              </a:ext>
            </a:extLst>
          </p:cNvPr>
          <p:cNvSpPr>
            <a:spLocks noGrp="1"/>
          </p:cNvSpPr>
          <p:nvPr>
            <p:ph type="title"/>
          </p:nvPr>
        </p:nvSpPr>
        <p:spPr>
          <a:xfrm>
            <a:off x="1141413" y="-1"/>
            <a:ext cx="9905998" cy="1801505"/>
          </a:xfrm>
        </p:spPr>
        <p:txBody>
          <a:bodyPr/>
          <a:lstStyle/>
          <a:p>
            <a:pPr algn="ctr"/>
            <a:r>
              <a:rPr lang="en-US" sz="6000" b="1" u="sng" dirty="0">
                <a:effectLst>
                  <a:glow rad="38100">
                    <a:schemeClr val="bg1">
                      <a:lumMod val="65000"/>
                      <a:lumOff val="35000"/>
                      <a:alpha val="50000"/>
                    </a:schemeClr>
                  </a:glow>
                  <a:outerShdw blurRad="28575" dist="31750" dir="13200000" algn="tl" rotWithShape="0">
                    <a:srgbClr val="000000">
                      <a:alpha val="25000"/>
                    </a:srgbClr>
                  </a:outerShdw>
                </a:effectLst>
              </a:rPr>
              <a:t>Methodology</a:t>
            </a:r>
          </a:p>
        </p:txBody>
      </p:sp>
      <p:sp>
        <p:nvSpPr>
          <p:cNvPr id="5" name="Content Placeholder 4">
            <a:extLst>
              <a:ext uri="{FF2B5EF4-FFF2-40B4-BE49-F238E27FC236}">
                <a16:creationId xmlns:a16="http://schemas.microsoft.com/office/drawing/2014/main" id="{9F75D378-CBD8-E56B-66E1-7612C8FC7E03}"/>
              </a:ext>
            </a:extLst>
          </p:cNvPr>
          <p:cNvSpPr>
            <a:spLocks noGrp="1"/>
          </p:cNvSpPr>
          <p:nvPr>
            <p:ph idx="1"/>
          </p:nvPr>
        </p:nvSpPr>
        <p:spPr>
          <a:xfrm>
            <a:off x="268940" y="1387736"/>
            <a:ext cx="11672047" cy="5346551"/>
          </a:xfrm>
        </p:spPr>
        <p:txBody>
          <a:bodyPr>
            <a:normAutofit/>
          </a:bodyPr>
          <a:lstStyle/>
          <a:p>
            <a:pPr marL="0" indent="0" algn="l">
              <a:buNone/>
            </a:pPr>
            <a:r>
              <a:rPr lang="en-IN" sz="3600" b="0" i="0" dirty="0">
                <a:solidFill>
                  <a:srgbClr val="D1D5DB"/>
                </a:solidFill>
                <a:effectLst/>
                <a:latin typeface="Söhne"/>
              </a:rPr>
              <a:t>The program uses a computer camera to monitor a driver's face for signs of drowsiness. It analyses the driver's eyes and tracks their movement using machine learning algorithms. If the program detects that the driver's eyes are closed for a prolonged period or are exhibiting signs of fatigue, it triggers an alarm, displays a warning message, and sends an email to report the driver's behaviour. The program continues to monitor the driver's face until the driver stops the program or closes the camera window.</a:t>
            </a:r>
            <a:endParaRPr lang="en-IN" sz="4400" b="0" i="0" dirty="0">
              <a:solidFill>
                <a:srgbClr val="D1D5DB"/>
              </a:solidFill>
              <a:effectLst/>
              <a:latin typeface="Söhne"/>
            </a:endParaRPr>
          </a:p>
        </p:txBody>
      </p:sp>
    </p:spTree>
    <p:extLst>
      <p:ext uri="{BB962C8B-B14F-4D97-AF65-F5344CB8AC3E}">
        <p14:creationId xmlns:p14="http://schemas.microsoft.com/office/powerpoint/2010/main" val="3314152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5D53A55A-FE4C-999F-8130-8EB6BEA28225}"/>
              </a:ext>
            </a:extLst>
          </p:cNvPr>
          <p:cNvSpPr>
            <a:spLocks noGrp="1"/>
          </p:cNvSpPr>
          <p:nvPr>
            <p:ph type="title"/>
          </p:nvPr>
        </p:nvSpPr>
        <p:spPr>
          <a:xfrm>
            <a:off x="1141413" y="-1"/>
            <a:ext cx="9905998" cy="1801505"/>
          </a:xfrm>
        </p:spPr>
        <p:txBody>
          <a:bodyPr/>
          <a:lstStyle/>
          <a:p>
            <a:pPr algn="ctr"/>
            <a:r>
              <a:rPr lang="en-US" sz="6000" b="1" u="sng">
                <a:effectLst>
                  <a:glow rad="38100">
                    <a:schemeClr val="bg1">
                      <a:lumMod val="65000"/>
                      <a:lumOff val="35000"/>
                      <a:alpha val="50000"/>
                    </a:schemeClr>
                  </a:glow>
                  <a:outerShdw blurRad="28575" dist="31750" dir="13200000" algn="tl" rotWithShape="0">
                    <a:srgbClr val="000000">
                      <a:alpha val="25000"/>
                    </a:srgbClr>
                  </a:outerShdw>
                </a:effectLst>
              </a:rPr>
              <a:t>The Mail</a:t>
            </a:r>
            <a:endParaRPr lang="en-US" sz="6000" b="1" u="sng" dirty="0">
              <a:effectLst>
                <a:glow rad="38100">
                  <a:schemeClr val="bg1">
                    <a:lumMod val="65000"/>
                    <a:lumOff val="35000"/>
                    <a:alpha val="50000"/>
                  </a:schemeClr>
                </a:glow>
                <a:outerShdw blurRad="28575" dist="31750" dir="13200000" algn="tl" rotWithShape="0">
                  <a:srgbClr val="000000">
                    <a:alpha val="25000"/>
                  </a:srgbClr>
                </a:outerShdw>
              </a:effectLst>
            </a:endParaRPr>
          </a:p>
        </p:txBody>
      </p:sp>
      <p:pic>
        <p:nvPicPr>
          <p:cNvPr id="10" name="Picture 9" descr="Graphical user interface, text, application&#10;&#10;Description automatically generated">
            <a:extLst>
              <a:ext uri="{FF2B5EF4-FFF2-40B4-BE49-F238E27FC236}">
                <a16:creationId xmlns:a16="http://schemas.microsoft.com/office/drawing/2014/main" id="{202D3874-EE14-F9EF-487C-A91980DF8AEE}"/>
              </a:ext>
            </a:extLst>
          </p:cNvPr>
          <p:cNvPicPr>
            <a:picLocks noChangeAspect="1"/>
          </p:cNvPicPr>
          <p:nvPr/>
        </p:nvPicPr>
        <p:blipFill>
          <a:blip r:embed="rId2"/>
          <a:stretch>
            <a:fillRect/>
          </a:stretch>
        </p:blipFill>
        <p:spPr>
          <a:xfrm>
            <a:off x="1141413" y="1513400"/>
            <a:ext cx="9905998" cy="5303836"/>
          </a:xfrm>
          <a:prstGeom prst="rect">
            <a:avLst/>
          </a:prstGeom>
        </p:spPr>
      </p:pic>
    </p:spTree>
    <p:extLst>
      <p:ext uri="{BB962C8B-B14F-4D97-AF65-F5344CB8AC3E}">
        <p14:creationId xmlns:p14="http://schemas.microsoft.com/office/powerpoint/2010/main" val="29106060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schemeClr val="bg2">
                <a:shade val="28000"/>
                <a:satMod val="94000"/>
                <a:lumMod val="20000"/>
              </a:schemeClr>
              <a:schemeClr val="bg2">
                <a:tint val="94000"/>
                <a:shade val="84000"/>
                <a:satMod val="148000"/>
                <a:lumMod val="114000"/>
              </a:schemeClr>
            </a:duotone>
            <a:lum/>
          </a:blip>
          <a:srcRect/>
          <a:stretch>
            <a:fillRect/>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46B0BF-1452-D42B-2259-77E9A8D3435C}"/>
              </a:ext>
            </a:extLst>
          </p:cNvPr>
          <p:cNvSpPr>
            <a:spLocks noGrp="1"/>
          </p:cNvSpPr>
          <p:nvPr>
            <p:ph type="ctrTitle"/>
          </p:nvPr>
        </p:nvSpPr>
        <p:spPr>
          <a:xfrm>
            <a:off x="0" y="0"/>
            <a:ext cx="12192000" cy="6858000"/>
          </a:xfrm>
        </p:spPr>
        <p:txBody>
          <a:bodyPr anchor="ctr">
            <a:normAutofit/>
          </a:bodyPr>
          <a:lstStyle/>
          <a:p>
            <a:r>
              <a:rPr lang="en-US" sz="9600" b="1" dirty="0"/>
              <a:t>LIVE DEMO</a:t>
            </a:r>
          </a:p>
        </p:txBody>
      </p:sp>
    </p:spTree>
    <p:extLst>
      <p:ext uri="{BB962C8B-B14F-4D97-AF65-F5344CB8AC3E}">
        <p14:creationId xmlns:p14="http://schemas.microsoft.com/office/powerpoint/2010/main" val="26035302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65306-23A0-B8BC-CBEE-76A560CF3BE3}"/>
              </a:ext>
            </a:extLst>
          </p:cNvPr>
          <p:cNvSpPr>
            <a:spLocks noGrp="1"/>
          </p:cNvSpPr>
          <p:nvPr>
            <p:ph type="title"/>
          </p:nvPr>
        </p:nvSpPr>
        <p:spPr>
          <a:xfrm>
            <a:off x="1141413" y="-1"/>
            <a:ext cx="9905998" cy="1801505"/>
          </a:xfrm>
        </p:spPr>
        <p:txBody>
          <a:bodyPr/>
          <a:lstStyle/>
          <a:p>
            <a:pPr algn="ctr"/>
            <a:r>
              <a:rPr lang="en-US" sz="6000" b="1" u="sng" dirty="0">
                <a:effectLst>
                  <a:glow rad="38100">
                    <a:schemeClr val="bg1">
                      <a:lumMod val="65000"/>
                      <a:lumOff val="35000"/>
                      <a:alpha val="50000"/>
                    </a:schemeClr>
                  </a:glow>
                  <a:outerShdw blurRad="28575" dist="31750" dir="13200000" algn="tl" rotWithShape="0">
                    <a:srgbClr val="000000">
                      <a:alpha val="25000"/>
                    </a:srgbClr>
                  </a:outerShdw>
                </a:effectLst>
              </a:rPr>
              <a:t>Its advantages</a:t>
            </a:r>
          </a:p>
        </p:txBody>
      </p:sp>
      <p:sp>
        <p:nvSpPr>
          <p:cNvPr id="5" name="Content Placeholder 4">
            <a:extLst>
              <a:ext uri="{FF2B5EF4-FFF2-40B4-BE49-F238E27FC236}">
                <a16:creationId xmlns:a16="http://schemas.microsoft.com/office/drawing/2014/main" id="{9F75D378-CBD8-E56B-66E1-7612C8FC7E03}"/>
              </a:ext>
            </a:extLst>
          </p:cNvPr>
          <p:cNvSpPr>
            <a:spLocks noGrp="1"/>
          </p:cNvSpPr>
          <p:nvPr>
            <p:ph idx="1"/>
          </p:nvPr>
        </p:nvSpPr>
        <p:spPr>
          <a:xfrm>
            <a:off x="268940" y="1387736"/>
            <a:ext cx="11672047" cy="5346551"/>
          </a:xfrm>
        </p:spPr>
        <p:txBody>
          <a:bodyPr>
            <a:normAutofit fontScale="92500" lnSpcReduction="10000"/>
          </a:bodyPr>
          <a:lstStyle/>
          <a:p>
            <a:pPr marL="0" indent="0" algn="l">
              <a:buNone/>
            </a:pPr>
            <a:r>
              <a:rPr lang="en-IN" sz="3200" dirty="0">
                <a:solidFill>
                  <a:srgbClr val="D1D5DB"/>
                </a:solidFill>
                <a:effectLst/>
                <a:latin typeface="Söhne"/>
              </a:rPr>
              <a:t>T</a:t>
            </a:r>
            <a:r>
              <a:rPr lang="en-IN" sz="3200" b="0" i="0" dirty="0">
                <a:solidFill>
                  <a:srgbClr val="D1D5DB"/>
                </a:solidFill>
                <a:effectLst/>
                <a:latin typeface="Söhne"/>
              </a:rPr>
              <a:t>he advantages of this drowsiness detection project are:</a:t>
            </a:r>
          </a:p>
          <a:p>
            <a:pPr algn="l">
              <a:buFont typeface="+mj-lt"/>
              <a:buAutoNum type="arabicPeriod"/>
            </a:pPr>
            <a:r>
              <a:rPr lang="en-IN" sz="3200" b="0" i="0" u="sng" dirty="0">
                <a:solidFill>
                  <a:srgbClr val="D1D5DB"/>
                </a:solidFill>
                <a:effectLst/>
                <a:latin typeface="Söhne"/>
              </a:rPr>
              <a:t>Increased road safety: </a:t>
            </a:r>
            <a:r>
              <a:rPr lang="en-IN" sz="3200" b="0" i="0" dirty="0">
                <a:solidFill>
                  <a:srgbClr val="D1D5DB"/>
                </a:solidFill>
                <a:effectLst/>
                <a:latin typeface="Söhne"/>
              </a:rPr>
              <a:t>By alerting drivers when they are becoming drowsy, this project can help prevent accidents caused by drowsy driving, potentially saving lives and preventing injuries.</a:t>
            </a:r>
          </a:p>
          <a:p>
            <a:pPr algn="l">
              <a:buFont typeface="+mj-lt"/>
              <a:buAutoNum type="arabicPeriod"/>
            </a:pPr>
            <a:r>
              <a:rPr lang="en-IN" sz="3200" b="0" i="0" u="sng" dirty="0">
                <a:solidFill>
                  <a:srgbClr val="D1D5DB"/>
                </a:solidFill>
                <a:effectLst/>
                <a:latin typeface="Söhne"/>
              </a:rPr>
              <a:t>Easy to use: </a:t>
            </a:r>
            <a:r>
              <a:rPr lang="en-IN" sz="3200" b="0" i="0" dirty="0">
                <a:solidFill>
                  <a:srgbClr val="D1D5DB"/>
                </a:solidFill>
                <a:effectLst/>
                <a:latin typeface="Söhne"/>
              </a:rPr>
              <a:t>The program can be easily installed on any computer with a camera, making it a convenient and accessible solution for monitoring driver drowsiness.</a:t>
            </a:r>
          </a:p>
          <a:p>
            <a:pPr algn="l">
              <a:buFont typeface="+mj-lt"/>
              <a:buAutoNum type="arabicPeriod"/>
            </a:pPr>
            <a:r>
              <a:rPr lang="en-IN" sz="3200" b="0" i="0" u="sng" dirty="0">
                <a:solidFill>
                  <a:srgbClr val="D1D5DB"/>
                </a:solidFill>
                <a:effectLst/>
                <a:latin typeface="Söhne"/>
              </a:rPr>
              <a:t>Customizable: </a:t>
            </a:r>
            <a:r>
              <a:rPr lang="en-IN" sz="3200" b="0" i="0" dirty="0">
                <a:solidFill>
                  <a:srgbClr val="D1D5DB"/>
                </a:solidFill>
                <a:effectLst/>
                <a:latin typeface="Söhne"/>
              </a:rPr>
              <a:t>The program can be customized to fit different use cases and requirements, such as adjusting the duration of eye closure to trigger the alarm or adjusting the warning message's content. This flexibility makes it adaptable to a variety of situations and applications.</a:t>
            </a:r>
          </a:p>
        </p:txBody>
      </p:sp>
    </p:spTree>
    <p:extLst>
      <p:ext uri="{BB962C8B-B14F-4D97-AF65-F5344CB8AC3E}">
        <p14:creationId xmlns:p14="http://schemas.microsoft.com/office/powerpoint/2010/main" val="181112599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Mesh</Template>
  <TotalTime>1107</TotalTime>
  <Words>519</Words>
  <Application>Microsoft Macintosh PowerPoint</Application>
  <PresentationFormat>Widescreen</PresentationFormat>
  <Paragraphs>19</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Century Gothic</vt:lpstr>
      <vt:lpstr>Söhne</vt:lpstr>
      <vt:lpstr>Mesh</vt:lpstr>
      <vt:lpstr>Drowsiness detector with alarmer for drivers</vt:lpstr>
      <vt:lpstr>The Problem Statement</vt:lpstr>
      <vt:lpstr>A real-life example</vt:lpstr>
      <vt:lpstr>The same happened with Rishabh Pant </vt:lpstr>
      <vt:lpstr>PowerPoint Presentation</vt:lpstr>
      <vt:lpstr>Methodology</vt:lpstr>
      <vt:lpstr>The Mail</vt:lpstr>
      <vt:lpstr>LIVE DEMO</vt:lpstr>
      <vt:lpstr>Its advantages</vt:lpstr>
      <vt:lpstr>Contributions to the society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Drowsiness detector with alarmer for drivers</dc:title>
  <dc:creator>Arnav Singh</dc:creator>
  <cp:lastModifiedBy>Arnav Singh</cp:lastModifiedBy>
  <cp:revision>4</cp:revision>
  <dcterms:created xsi:type="dcterms:W3CDTF">2023-02-25T16:27:03Z</dcterms:created>
  <dcterms:modified xsi:type="dcterms:W3CDTF">2023-02-26T10:54:51Z</dcterms:modified>
</cp:coreProperties>
</file>

<file path=docProps/thumbnail.jpeg>
</file>